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267275" cy="42794238"/>
  <p:notesSz cx="7010400" cy="9296400"/>
  <p:defaultTextStyle>
    <a:defPPr>
      <a:defRPr lang="en-US"/>
    </a:defPPr>
    <a:lvl1pPr marL="0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2363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64726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47088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29454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11817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494180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576543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658905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79">
          <p15:clr>
            <a:srgbClr val="A4A3A4"/>
          </p15:clr>
        </p15:guide>
        <p15:guide id="2" pos="95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602" autoAdjust="0"/>
    <p:restoredTop sz="94660"/>
  </p:normalViewPr>
  <p:slideViewPr>
    <p:cSldViewPr>
      <p:cViewPr>
        <p:scale>
          <a:sx n="75" d="100"/>
          <a:sy n="75" d="100"/>
        </p:scale>
        <p:origin x="348" y="-3360"/>
      </p:cViewPr>
      <p:guideLst>
        <p:guide orient="horz" pos="13479"/>
        <p:guide pos="953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13293959"/>
            <a:ext cx="25727184" cy="9173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0091" y="24250070"/>
            <a:ext cx="21187093" cy="1093630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2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652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47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30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13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495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578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6609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1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43774" y="1713761"/>
            <a:ext cx="6810137" cy="365137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3364" y="1713761"/>
            <a:ext cx="19925956" cy="365137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27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76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05" y="27499265"/>
            <a:ext cx="25727184" cy="8499411"/>
          </a:xfrm>
        </p:spPr>
        <p:txBody>
          <a:bodyPr anchor="t"/>
          <a:lstStyle>
            <a:lvl1pPr algn="l">
              <a:defRPr sz="18200" b="1" cap="all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05" y="18138032"/>
            <a:ext cx="25727184" cy="9361235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82613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65227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6247839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4pPr>
            <a:lvl5pPr marL="8330453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5pPr>
            <a:lvl6pPr marL="10413066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6pPr>
            <a:lvl7pPr marL="1249568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7pPr>
            <a:lvl8pPr marL="14578292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8pPr>
            <a:lvl9pPr marL="16660906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58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3363" y="9985326"/>
            <a:ext cx="13368046" cy="28242218"/>
          </a:xfrm>
        </p:spPr>
        <p:txBody>
          <a:bodyPr/>
          <a:lstStyle>
            <a:lvl1pPr>
              <a:defRPr sz="127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85866" y="9985326"/>
            <a:ext cx="13368046" cy="28242218"/>
          </a:xfrm>
        </p:spPr>
        <p:txBody>
          <a:bodyPr/>
          <a:lstStyle>
            <a:lvl1pPr>
              <a:defRPr sz="127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86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9" y="9579181"/>
            <a:ext cx="13373303" cy="399214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2613" indent="0">
              <a:buNone/>
              <a:defRPr sz="9200" b="1"/>
            </a:lvl2pPr>
            <a:lvl3pPr marL="4165227" indent="0">
              <a:buNone/>
              <a:defRPr sz="8200" b="1"/>
            </a:lvl3pPr>
            <a:lvl4pPr marL="6247839" indent="0">
              <a:buNone/>
              <a:defRPr sz="7200" b="1"/>
            </a:lvl4pPr>
            <a:lvl5pPr marL="8330453" indent="0">
              <a:buNone/>
              <a:defRPr sz="7200" b="1"/>
            </a:lvl5pPr>
            <a:lvl6pPr marL="10413066" indent="0">
              <a:buNone/>
              <a:defRPr sz="7200" b="1"/>
            </a:lvl6pPr>
            <a:lvl7pPr marL="12495680" indent="0">
              <a:buNone/>
              <a:defRPr sz="7200" b="1"/>
            </a:lvl7pPr>
            <a:lvl8pPr marL="14578292" indent="0">
              <a:buNone/>
              <a:defRPr sz="7200" b="1"/>
            </a:lvl8pPr>
            <a:lvl9pPr marL="16660906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69" y="13571328"/>
            <a:ext cx="13373303" cy="24656218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5359" y="9579181"/>
            <a:ext cx="13378556" cy="399214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2613" indent="0">
              <a:buNone/>
              <a:defRPr sz="9200" b="1"/>
            </a:lvl2pPr>
            <a:lvl3pPr marL="4165227" indent="0">
              <a:buNone/>
              <a:defRPr sz="8200" b="1"/>
            </a:lvl3pPr>
            <a:lvl4pPr marL="6247839" indent="0">
              <a:buNone/>
              <a:defRPr sz="7200" b="1"/>
            </a:lvl4pPr>
            <a:lvl5pPr marL="8330453" indent="0">
              <a:buNone/>
              <a:defRPr sz="7200" b="1"/>
            </a:lvl5pPr>
            <a:lvl6pPr marL="10413066" indent="0">
              <a:buNone/>
              <a:defRPr sz="7200" b="1"/>
            </a:lvl6pPr>
            <a:lvl7pPr marL="12495680" indent="0">
              <a:buNone/>
              <a:defRPr sz="7200" b="1"/>
            </a:lvl7pPr>
            <a:lvl8pPr marL="14578292" indent="0">
              <a:buNone/>
              <a:defRPr sz="7200" b="1"/>
            </a:lvl8pPr>
            <a:lvl9pPr marL="16660906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5359" y="13571328"/>
            <a:ext cx="13378556" cy="24656218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53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5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605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8" y="1703844"/>
            <a:ext cx="9957725" cy="7251246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3664" y="1703851"/>
            <a:ext cx="16920248" cy="36523698"/>
          </a:xfrm>
        </p:spPr>
        <p:txBody>
          <a:bodyPr/>
          <a:lstStyle>
            <a:lvl1pPr>
              <a:defRPr sz="14700"/>
            </a:lvl1pPr>
            <a:lvl2pPr>
              <a:defRPr sz="127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68" y="8955095"/>
            <a:ext cx="9957725" cy="29272450"/>
          </a:xfrm>
        </p:spPr>
        <p:txBody>
          <a:bodyPr/>
          <a:lstStyle>
            <a:lvl1pPr marL="0" indent="0">
              <a:buNone/>
              <a:defRPr sz="6500"/>
            </a:lvl1pPr>
            <a:lvl2pPr marL="2082613" indent="0">
              <a:buNone/>
              <a:defRPr sz="5500"/>
            </a:lvl2pPr>
            <a:lvl3pPr marL="4165227" indent="0">
              <a:buNone/>
              <a:defRPr sz="4500"/>
            </a:lvl3pPr>
            <a:lvl4pPr marL="6247839" indent="0">
              <a:buNone/>
              <a:defRPr sz="4200"/>
            </a:lvl4pPr>
            <a:lvl5pPr marL="8330453" indent="0">
              <a:buNone/>
              <a:defRPr sz="4200"/>
            </a:lvl5pPr>
            <a:lvl6pPr marL="10413066" indent="0">
              <a:buNone/>
              <a:defRPr sz="4200"/>
            </a:lvl6pPr>
            <a:lvl7pPr marL="12495680" indent="0">
              <a:buNone/>
              <a:defRPr sz="4200"/>
            </a:lvl7pPr>
            <a:lvl8pPr marL="14578292" indent="0">
              <a:buNone/>
              <a:defRPr sz="4200"/>
            </a:lvl8pPr>
            <a:lvl9pPr marL="16660906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325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2597" y="29955972"/>
            <a:ext cx="18160365" cy="3536471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2597" y="3823745"/>
            <a:ext cx="18160365" cy="25676543"/>
          </a:xfrm>
        </p:spPr>
        <p:txBody>
          <a:bodyPr/>
          <a:lstStyle>
            <a:lvl1pPr marL="0" indent="0">
              <a:buNone/>
              <a:defRPr sz="14700"/>
            </a:lvl1pPr>
            <a:lvl2pPr marL="2082613" indent="0">
              <a:buNone/>
              <a:defRPr sz="12700"/>
            </a:lvl2pPr>
            <a:lvl3pPr marL="4165227" indent="0">
              <a:buNone/>
              <a:defRPr sz="11000"/>
            </a:lvl3pPr>
            <a:lvl4pPr marL="6247839" indent="0">
              <a:buNone/>
              <a:defRPr sz="9200"/>
            </a:lvl4pPr>
            <a:lvl5pPr marL="8330453" indent="0">
              <a:buNone/>
              <a:defRPr sz="9200"/>
            </a:lvl5pPr>
            <a:lvl6pPr marL="10413066" indent="0">
              <a:buNone/>
              <a:defRPr sz="9200"/>
            </a:lvl6pPr>
            <a:lvl7pPr marL="12495680" indent="0">
              <a:buNone/>
              <a:defRPr sz="9200"/>
            </a:lvl7pPr>
            <a:lvl8pPr marL="14578292" indent="0">
              <a:buNone/>
              <a:defRPr sz="9200"/>
            </a:lvl8pPr>
            <a:lvl9pPr marL="16660906" indent="0">
              <a:buNone/>
              <a:defRPr sz="9200"/>
            </a:lvl9pPr>
          </a:lstStyle>
          <a:p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2597" y="33492444"/>
            <a:ext cx="18160365" cy="5022375"/>
          </a:xfrm>
        </p:spPr>
        <p:txBody>
          <a:bodyPr/>
          <a:lstStyle>
            <a:lvl1pPr marL="0" indent="0">
              <a:buNone/>
              <a:defRPr sz="6500"/>
            </a:lvl1pPr>
            <a:lvl2pPr marL="2082613" indent="0">
              <a:buNone/>
              <a:defRPr sz="5500"/>
            </a:lvl2pPr>
            <a:lvl3pPr marL="4165227" indent="0">
              <a:buNone/>
              <a:defRPr sz="4500"/>
            </a:lvl3pPr>
            <a:lvl4pPr marL="6247839" indent="0">
              <a:buNone/>
              <a:defRPr sz="4200"/>
            </a:lvl4pPr>
            <a:lvl5pPr marL="8330453" indent="0">
              <a:buNone/>
              <a:defRPr sz="4200"/>
            </a:lvl5pPr>
            <a:lvl6pPr marL="10413066" indent="0">
              <a:buNone/>
              <a:defRPr sz="4200"/>
            </a:lvl6pPr>
            <a:lvl7pPr marL="12495680" indent="0">
              <a:buNone/>
              <a:defRPr sz="4200"/>
            </a:lvl7pPr>
            <a:lvl8pPr marL="14578292" indent="0">
              <a:buNone/>
              <a:defRPr sz="4200"/>
            </a:lvl8pPr>
            <a:lvl9pPr marL="16660906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86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365" y="1713754"/>
            <a:ext cx="27240547" cy="7132373"/>
          </a:xfrm>
          <a:prstGeom prst="rect">
            <a:avLst/>
          </a:prstGeom>
        </p:spPr>
        <p:txBody>
          <a:bodyPr vert="horz" lIns="416523" tIns="208262" rIns="416523" bIns="20826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5" y="9985326"/>
            <a:ext cx="27240547" cy="28242218"/>
          </a:xfrm>
          <a:prstGeom prst="rect">
            <a:avLst/>
          </a:prstGeom>
        </p:spPr>
        <p:txBody>
          <a:bodyPr vert="horz" lIns="416523" tIns="208262" rIns="416523" bIns="20826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363" y="39663929"/>
            <a:ext cx="7062365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1319" y="39663929"/>
            <a:ext cx="9584637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1547" y="39663929"/>
            <a:ext cx="7062365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7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165227" rtl="0" eaLnBrk="1" latinLnBrk="0" hangingPunct="1">
        <a:spcBef>
          <a:spcPct val="0"/>
        </a:spcBef>
        <a:buNone/>
        <a:defRPr sz="20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1959" indent="-1561959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14700" kern="1200">
          <a:solidFill>
            <a:schemeClr val="tx1"/>
          </a:solidFill>
          <a:latin typeface="+mn-lt"/>
          <a:ea typeface="+mn-ea"/>
          <a:cs typeface="+mn-cs"/>
        </a:defRPr>
      </a:lvl1pPr>
      <a:lvl2pPr marL="3384247" indent="-1301633" algn="l" defTabSz="4165227" rtl="0" eaLnBrk="1" latinLnBrk="0" hangingPunct="1">
        <a:spcBef>
          <a:spcPct val="20000"/>
        </a:spcBef>
        <a:buFont typeface="Arial" panose="020B0604020202020204" pitchFamily="34" charset="0"/>
        <a:buChar char="–"/>
        <a:defRPr sz="12700" kern="1200">
          <a:solidFill>
            <a:schemeClr val="tx1"/>
          </a:solidFill>
          <a:latin typeface="+mn-lt"/>
          <a:ea typeface="+mn-ea"/>
          <a:cs typeface="+mn-cs"/>
        </a:defRPr>
      </a:lvl2pPr>
      <a:lvl3pPr marL="5206533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289147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371759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454373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6986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19600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02212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2613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65227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47839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30453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13066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495680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578292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60906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openxmlformats.org/officeDocument/2006/relationships/tags" Target="../tags/tag3.xml"/><Relationship Id="rId21" Type="http://schemas.openxmlformats.org/officeDocument/2006/relationships/image" Target="../media/image17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tags" Target="../tags/tag2.xml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tags" Target="../tags/tag1.xml"/><Relationship Id="rId6" Type="http://schemas.openxmlformats.org/officeDocument/2006/relationships/image" Target="../media/image2.gif"/><Relationship Id="rId11" Type="http://schemas.openxmlformats.org/officeDocument/2006/relationships/image" Target="../media/image7.png"/><Relationship Id="rId24" Type="http://schemas.openxmlformats.org/officeDocument/2006/relationships/image" Target="../media/image20.png"/><Relationship Id="rId5" Type="http://schemas.openxmlformats.org/officeDocument/2006/relationships/image" Target="../media/image1.jpg"/><Relationship Id="rId15" Type="http://schemas.openxmlformats.org/officeDocument/2006/relationships/image" Target="../media/image11.png"/><Relationship Id="rId23" Type="http://schemas.openxmlformats.org/officeDocument/2006/relationships/image" Target="../media/image19.png"/><Relationship Id="rId10" Type="http://schemas.openxmlformats.org/officeDocument/2006/relationships/image" Target="../media/image6.png"/><Relationship Id="rId19" Type="http://schemas.openxmlformats.org/officeDocument/2006/relationships/image" Target="../media/image15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AutoShape 13 1"/>
          <p:cNvSpPr>
            <a:spLocks noChangeArrowheads="1"/>
          </p:cNvSpPr>
          <p:nvPr/>
        </p:nvSpPr>
        <p:spPr bwMode="auto">
          <a:xfrm>
            <a:off x="506006" y="35118236"/>
            <a:ext cx="16749705" cy="4806477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1" name="AutoShape 13 2"/>
          <p:cNvSpPr>
            <a:spLocks noChangeArrowheads="1"/>
          </p:cNvSpPr>
          <p:nvPr/>
        </p:nvSpPr>
        <p:spPr bwMode="auto">
          <a:xfrm>
            <a:off x="447602" y="28747849"/>
            <a:ext cx="29160648" cy="6133606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8" name="AutoShape 13 3"/>
          <p:cNvSpPr>
            <a:spLocks noChangeArrowheads="1"/>
          </p:cNvSpPr>
          <p:nvPr/>
        </p:nvSpPr>
        <p:spPr bwMode="auto">
          <a:xfrm>
            <a:off x="447602" y="18363561"/>
            <a:ext cx="29160648" cy="9987290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3" name="AutoShape 13 4"/>
          <p:cNvSpPr>
            <a:spLocks noChangeArrowheads="1"/>
          </p:cNvSpPr>
          <p:nvPr/>
        </p:nvSpPr>
        <p:spPr bwMode="auto">
          <a:xfrm>
            <a:off x="540000" y="517005"/>
            <a:ext cx="29196000" cy="6721058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sepah\Desktop\DTU-logo.gi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6850" y="1281959"/>
            <a:ext cx="2997067" cy="436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 1" descr="C:\Users\sepah\Desktop\Templates\logo_fullname_2colour-dark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767" y="2418521"/>
            <a:ext cx="5169041" cy="270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725468" y="1066662"/>
            <a:ext cx="23303811" cy="1792265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pPr algn="ctr"/>
            <a:r>
              <a:rPr lang="en-US" sz="5400" dirty="0" smtClean="0">
                <a:latin typeface="Georgia" panose="02040502050405020303" pitchFamily="18" charset="0"/>
                <a:cs typeface="Arial" panose="020B0604020202020204" pitchFamily="34" charset="0"/>
              </a:rPr>
              <a:t>Investigating feasibility of broadband continuous variable quantum key distribution in telecom fibers with local </a:t>
            </a:r>
            <a:r>
              <a:rPr lang="en-US" sz="5400" dirty="0" err="1" smtClean="0">
                <a:latin typeface="Georgia" panose="02040502050405020303" pitchFamily="18" charset="0"/>
                <a:cs typeface="Arial" panose="020B0604020202020204" pitchFamily="34" charset="0"/>
              </a:rPr>
              <a:t>local</a:t>
            </a:r>
            <a:r>
              <a:rPr lang="en-US" sz="5400" dirty="0" smtClean="0">
                <a:latin typeface="Georgia" panose="02040502050405020303" pitchFamily="18" charset="0"/>
                <a:cs typeface="Arial" panose="020B0604020202020204" pitchFamily="34" charset="0"/>
              </a:rPr>
              <a:t> oscillator</a:t>
            </a:r>
            <a:endParaRPr lang="en-US" sz="5400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7237" y="3097345"/>
            <a:ext cx="19948410" cy="1361378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pPr algn="ctr"/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N. Jain,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C.S</a:t>
            </a:r>
            <a:r>
              <a:rPr lang="en-US" sz="4000" smtClean="0">
                <a:latin typeface="Arial" panose="020B0604020202020204" pitchFamily="34" charset="0"/>
                <a:cs typeface="Arial" panose="020B0604020202020204" pitchFamily="34" charset="0"/>
              </a:rPr>
              <a:t>. Jacobsen,</a:t>
            </a:r>
            <a:r>
              <a:rPr lang="en-US" sz="4000" baseline="3000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D. Solar Nikolic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Kordts,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Lupo,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Grigoryan,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Pedersen,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S. Pirandola,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2,4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T. Gehring,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U.L. Andersen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40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AutoShape 13 5"/>
          <p:cNvSpPr>
            <a:spLocks noChangeArrowheads="1"/>
          </p:cNvSpPr>
          <p:nvPr/>
        </p:nvSpPr>
        <p:spPr bwMode="auto">
          <a:xfrm>
            <a:off x="539999" y="7920000"/>
            <a:ext cx="7380000" cy="9928301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0000" y="8280000"/>
            <a:ext cx="6997909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53556" y="19200517"/>
            <a:ext cx="13416489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Current </a:t>
            </a: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setup and component characterization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253312" y="29855717"/>
            <a:ext cx="5393280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26343" y="4709319"/>
            <a:ext cx="17203694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1</a:t>
            </a:r>
            <a:r>
              <a:rPr lang="en-US" sz="3200" smtClean="0">
                <a:solidFill>
                  <a:prstClr val="black"/>
                </a:solidFill>
              </a:rPr>
              <a:t>Department </a:t>
            </a:r>
            <a:r>
              <a:rPr lang="en-US" sz="3200" dirty="0">
                <a:solidFill>
                  <a:prstClr val="black"/>
                </a:solidFill>
              </a:rPr>
              <a:t>of Physics</a:t>
            </a:r>
            <a:r>
              <a:rPr lang="en-US" sz="3200">
                <a:solidFill>
                  <a:prstClr val="black"/>
                </a:solidFill>
              </a:rPr>
              <a:t>, </a:t>
            </a:r>
            <a:r>
              <a:rPr lang="en-US" sz="3200" smtClean="0">
                <a:solidFill>
                  <a:prstClr val="black"/>
                </a:solidFill>
              </a:rPr>
              <a:t>Fysikvej 309, Technical University of Denmark, </a:t>
            </a:r>
            <a:r>
              <a:rPr lang="en-US" sz="3200" dirty="0">
                <a:solidFill>
                  <a:prstClr val="black"/>
                </a:solidFill>
              </a:rPr>
              <a:t>2800 </a:t>
            </a:r>
            <a:r>
              <a:rPr lang="en-US" sz="3200" dirty="0" err="1">
                <a:solidFill>
                  <a:prstClr val="black"/>
                </a:solidFill>
              </a:rPr>
              <a:t>Kongens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Lyngby</a:t>
            </a:r>
            <a:r>
              <a:rPr lang="en-US" sz="3200">
                <a:solidFill>
                  <a:prstClr val="black"/>
                </a:solidFill>
              </a:rPr>
              <a:t>, </a:t>
            </a:r>
            <a:r>
              <a:rPr lang="en-US" sz="3200" smtClean="0">
                <a:solidFill>
                  <a:prstClr val="black"/>
                </a:solidFill>
              </a:rPr>
              <a:t>Denmark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2</a:t>
            </a:r>
            <a:r>
              <a:rPr lang="en-US" sz="3200" smtClean="0">
                <a:solidFill>
                  <a:prstClr val="black"/>
                </a:solidFill>
              </a:rPr>
              <a:t>York </a:t>
            </a:r>
            <a:r>
              <a:rPr lang="en-US" sz="3200" dirty="0" smtClean="0">
                <a:solidFill>
                  <a:prstClr val="black"/>
                </a:solidFill>
              </a:rPr>
              <a:t>Centre for Quantum Technologies (YCQT), University of York, York YO10 5GH</a:t>
            </a:r>
            <a:r>
              <a:rPr lang="en-US" sz="3200" smtClean="0">
                <a:solidFill>
                  <a:prstClr val="black"/>
                </a:solidFill>
              </a:rPr>
              <a:t>, </a:t>
            </a:r>
            <a:r>
              <a:rPr lang="en-US" sz="3200">
                <a:solidFill>
                  <a:prstClr val="black"/>
                </a:solidFill>
              </a:rPr>
              <a:t>United Kingdom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3</a:t>
            </a:r>
            <a:r>
              <a:rPr lang="en-US" sz="3200" smtClean="0">
                <a:solidFill>
                  <a:prstClr val="black"/>
                </a:solidFill>
              </a:rPr>
              <a:t>Cryptomathic </a:t>
            </a:r>
            <a:r>
              <a:rPr lang="en-US" sz="3200" dirty="0" smtClean="0">
                <a:solidFill>
                  <a:prstClr val="black"/>
                </a:solidFill>
              </a:rPr>
              <a:t>A/S, </a:t>
            </a:r>
            <a:r>
              <a:rPr lang="en-US" sz="3200" dirty="0" err="1" smtClean="0">
                <a:solidFill>
                  <a:prstClr val="black"/>
                </a:solidFill>
              </a:rPr>
              <a:t>Jaegergardsgale</a:t>
            </a:r>
            <a:r>
              <a:rPr lang="en-US" sz="3200" dirty="0" smtClean="0">
                <a:solidFill>
                  <a:prstClr val="black"/>
                </a:solidFill>
              </a:rPr>
              <a:t> 118, 8000 Aarhus</a:t>
            </a:r>
            <a:r>
              <a:rPr lang="en-US" sz="3200" smtClean="0">
                <a:solidFill>
                  <a:prstClr val="black"/>
                </a:solidFill>
              </a:rPr>
              <a:t>, Denmark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4</a:t>
            </a:r>
            <a:r>
              <a:rPr lang="en-US" sz="3200" smtClean="0">
                <a:solidFill>
                  <a:prstClr val="black"/>
                </a:solidFill>
              </a:rPr>
              <a:t>Department of Computer </a:t>
            </a:r>
            <a:r>
              <a:rPr lang="en-US" sz="3200" dirty="0" smtClean="0">
                <a:solidFill>
                  <a:prstClr val="black"/>
                </a:solidFill>
              </a:rPr>
              <a:t>Science, University of York, York YO10 5GH, United Kingdom</a:t>
            </a:r>
            <a:endParaRPr lang="en-US" sz="4800" dirty="0"/>
          </a:p>
        </p:txBody>
      </p:sp>
      <p:sp>
        <p:nvSpPr>
          <p:cNvPr id="42" name="AutoShape 13 6"/>
          <p:cNvSpPr>
            <a:spLocks noChangeArrowheads="1"/>
          </p:cNvSpPr>
          <p:nvPr/>
        </p:nvSpPr>
        <p:spPr bwMode="auto">
          <a:xfrm>
            <a:off x="503237" y="40622543"/>
            <a:ext cx="29262270" cy="1653375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41170" y="40948390"/>
            <a:ext cx="28087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92929" y="24408999"/>
            <a:ext cx="1700568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28163837" y="21854319"/>
            <a:ext cx="60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8047037" y="29589707"/>
            <a:ext cx="990600" cy="8801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17287884" y="29711622"/>
            <a:ext cx="990600" cy="8801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92929" y="40705226"/>
            <a:ext cx="280992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[1]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0000" y="9180000"/>
            <a:ext cx="6929152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The use of continuous </a:t>
            </a:r>
            <a:r>
              <a:rPr lang="en-US" sz="2800" smtClean="0"/>
              <a:t>variable (CV) quantum </a:t>
            </a:r>
            <a:r>
              <a:rPr lang="en-US" sz="2800" dirty="0" smtClean="0"/>
              <a:t>information carriers, instead of qubits, constitutes a powerful alternative approach for quantum key distribution (QKD</a:t>
            </a:r>
            <a:r>
              <a:rPr lang="en-US" sz="2800" smtClean="0"/>
              <a:t>). In contrast to other approaches, CV-QKD implementations have the advantage </a:t>
            </a:r>
            <a:r>
              <a:rPr lang="en-US" sz="2800" dirty="0" smtClean="0"/>
              <a:t>that </a:t>
            </a:r>
            <a:r>
              <a:rPr lang="en-US" sz="2800" smtClean="0"/>
              <a:t>they rely on standard </a:t>
            </a:r>
            <a:r>
              <a:rPr lang="en-US" sz="2800" dirty="0" smtClean="0"/>
              <a:t>telecommunication technology such </a:t>
            </a:r>
            <a:r>
              <a:rPr lang="en-US" sz="2800" smtClean="0"/>
              <a:t>as lasers</a:t>
            </a:r>
            <a:r>
              <a:rPr lang="en-US" sz="2800" dirty="0" smtClean="0"/>
              <a:t>, fibers</a:t>
            </a:r>
            <a:r>
              <a:rPr lang="en-US" sz="2800" smtClean="0"/>
              <a:t>, and in particular, coherent detection techniques. </a:t>
            </a:r>
          </a:p>
          <a:p>
            <a:r>
              <a:rPr lang="en-US" sz="2800" smtClean="0"/>
              <a:t>The </a:t>
            </a:r>
            <a:r>
              <a:rPr lang="en-US" sz="2800" dirty="0" smtClean="0"/>
              <a:t>best understood </a:t>
            </a:r>
            <a:r>
              <a:rPr lang="en-US" sz="2800" smtClean="0"/>
              <a:t>CV-QKD protocols, in terms of security proofs and practical implementations, </a:t>
            </a:r>
            <a:r>
              <a:rPr lang="en-US" sz="2800" dirty="0" smtClean="0"/>
              <a:t>are one-way protocols using coherent states with Gaussian modulation. These protocols </a:t>
            </a:r>
            <a:r>
              <a:rPr lang="en-US" sz="2800" smtClean="0"/>
              <a:t>are proven </a:t>
            </a:r>
            <a:r>
              <a:rPr lang="en-US" sz="2800" dirty="0" smtClean="0"/>
              <a:t>to be secure against collective Gaussian attacks </a:t>
            </a:r>
            <a:r>
              <a:rPr lang="en-US" sz="2800" smtClean="0"/>
              <a:t>in the finite </a:t>
            </a:r>
            <a:r>
              <a:rPr lang="en-US" sz="2800" dirty="0" smtClean="0"/>
              <a:t>size regime</a:t>
            </a:r>
            <a:r>
              <a:rPr lang="en-US" sz="2800" smtClean="0"/>
              <a:t>. Here, we present the progress in realization of our CVQKD scheme and the challenges faced in adapting the security proof to real-world scenarios.</a:t>
            </a:r>
            <a:endParaRPr lang="en-US" sz="2800" dirty="0"/>
          </a:p>
        </p:txBody>
      </p:sp>
      <p:sp>
        <p:nvSpPr>
          <p:cNvPr id="43" name="AutoShape 13 7"/>
          <p:cNvSpPr>
            <a:spLocks noChangeArrowheads="1"/>
          </p:cNvSpPr>
          <p:nvPr/>
        </p:nvSpPr>
        <p:spPr bwMode="auto">
          <a:xfrm>
            <a:off x="8460000" y="7920000"/>
            <a:ext cx="21276000" cy="10018472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885236" y="8280000"/>
            <a:ext cx="20723013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Design dilemmas: transmitted </a:t>
            </a: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LO </a:t>
            </a:r>
            <a:r>
              <a:rPr lang="en-US" sz="4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local LO &amp; homodyne </a:t>
            </a:r>
            <a:r>
              <a:rPr lang="en-US" sz="4800" i="1" smtClean="0"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. heterodyne 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885237" y="9252000"/>
            <a:ext cx="102561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CV-QKD systems employ receivers performing phase-sensitive detection using a local oscillator (LO) </a:t>
            </a:r>
            <a:r>
              <a:rPr lang="en-US" sz="2800" dirty="0" smtClean="0"/>
              <a:t>whose phase </a:t>
            </a:r>
            <a:r>
              <a:rPr lang="en-US" sz="2800" smtClean="0"/>
              <a:t>drift w.r.t. the sent quantum signal (</a:t>
            </a:r>
            <a:r>
              <a:rPr lang="en-US" sz="2800" i="1" smtClean="0"/>
              <a:t>qSig</a:t>
            </a:r>
            <a:r>
              <a:rPr lang="en-US" sz="2800" smtClean="0"/>
              <a:t>) </a:t>
            </a:r>
            <a:r>
              <a:rPr lang="en-US" sz="2800" dirty="0" smtClean="0"/>
              <a:t>must be </a:t>
            </a:r>
            <a:r>
              <a:rPr lang="en-US" sz="2800" smtClean="0"/>
              <a:t>precisely controlled/estimated. Until recently, all known CV-QKD implementations used the transmitted LO (TLO) design. A novel local LO (LLO) design obviates some limitations of the TLO design but brings in some new challenges. </a:t>
            </a:r>
            <a:endParaRPr lang="en-US" sz="2800" dirty="0"/>
          </a:p>
        </p:txBody>
      </p:sp>
      <p:sp>
        <p:nvSpPr>
          <p:cNvPr id="56" name="TextBox 55"/>
          <p:cNvSpPr txBox="1"/>
          <p:nvPr/>
        </p:nvSpPr>
        <p:spPr>
          <a:xfrm>
            <a:off x="15212751" y="14974258"/>
            <a:ext cx="44622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Stable relative phase between </a:t>
            </a:r>
            <a:r>
              <a:rPr lang="en-US" sz="2000" i="1" dirty="0" err="1" smtClean="0">
                <a:solidFill>
                  <a:srgbClr val="00B050"/>
                </a:solidFill>
              </a:rPr>
              <a:t>qSig</a:t>
            </a:r>
            <a:r>
              <a:rPr lang="en-US" sz="2000" dirty="0" smtClean="0">
                <a:solidFill>
                  <a:srgbClr val="00B050"/>
                </a:solidFill>
              </a:rPr>
              <a:t> and LO at the receiver 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Vulnerable to LO intensity/wavelength manipulation </a:t>
            </a:r>
            <a:r>
              <a:rPr lang="en-US" sz="2000" dirty="0">
                <a:solidFill>
                  <a:srgbClr val="FF0000"/>
                </a:solidFill>
              </a:rPr>
              <a:t>on quantum </a:t>
            </a:r>
            <a:r>
              <a:rPr lang="en-US" sz="2000" dirty="0" smtClean="0">
                <a:solidFill>
                  <a:srgbClr val="FF0000"/>
                </a:solidFill>
              </a:rPr>
              <a:t>channel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LO intensity limitation at receiver due to propagation losses and non-linear effects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5212751" y="12469387"/>
            <a:ext cx="46307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Difficulty in estimating relative phase between </a:t>
            </a:r>
            <a:r>
              <a:rPr lang="en-US" sz="2000" i="1" dirty="0" err="1" smtClean="0">
                <a:solidFill>
                  <a:srgbClr val="FF0000"/>
                </a:solidFill>
              </a:rPr>
              <a:t>qSig</a:t>
            </a:r>
            <a:r>
              <a:rPr lang="en-US" sz="2000" dirty="0" smtClean="0">
                <a:solidFill>
                  <a:srgbClr val="FF0000"/>
                </a:solidFill>
              </a:rPr>
              <a:t> and LO; complicated phase correction using reference signals need to be employed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LO can be fully trusted, security loopholes closed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No limitation on the local LO intensity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9691262" y="9252000"/>
            <a:ext cx="9539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Balanced detection involves interfering the sent signal with the LO on a 50/50 splitter. Depending on the frequency detuning </a:t>
            </a:r>
            <a:r>
              <a:rPr lang="el-GR" sz="2800" smtClean="0"/>
              <a:t>Ω</a:t>
            </a:r>
            <a:r>
              <a:rPr lang="el-GR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/>
              <a:t>between the signal and LO, one performs homodyne </a:t>
            </a:r>
            <a:r>
              <a:rPr lang="en-US" sz="2800" smtClean="0"/>
              <a:t>(</a:t>
            </a:r>
            <a:r>
              <a:rPr lang="el-GR" sz="280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l-GR" sz="28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Δ </a:t>
            </a:r>
            <a:r>
              <a:rPr lang="en-US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0</a:t>
            </a:r>
            <a:r>
              <a:rPr lang="en-US" sz="2800" smtClean="0"/>
              <a:t>) or </a:t>
            </a:r>
            <a:r>
              <a:rPr lang="en-US" sz="2800"/>
              <a:t>heterodyne detection (</a:t>
            </a:r>
            <a:r>
              <a:rPr lang="el-GR" sz="280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l-GR" sz="28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Δ </a:t>
            </a:r>
            <a:r>
              <a:rPr lang="en-US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≠ 0</a:t>
            </a:r>
            <a:r>
              <a:rPr lang="en-US" sz="2800" smtClean="0"/>
              <a:t>). Heterodyning allows recovering the full info about </a:t>
            </a:r>
            <a:r>
              <a:rPr lang="en-US" sz="2800" i="1" smtClean="0"/>
              <a:t>Sig</a:t>
            </a:r>
            <a:r>
              <a:rPr lang="en-US" sz="2800" smtClean="0"/>
              <a:t> but with a 3dB penalty. </a:t>
            </a:r>
          </a:p>
          <a:p>
            <a:r>
              <a:rPr lang="en-US" sz="2800" smtClean="0"/>
              <a:t>A general expression for the output </a:t>
            </a:r>
            <a:r>
              <a:rPr lang="en-US" sz="2800" dirty="0" smtClean="0"/>
              <a:t>current </a:t>
            </a:r>
            <a:r>
              <a:rPr lang="en-US" sz="2800" smtClean="0"/>
              <a:t>of balanced receiver: </a:t>
            </a:r>
            <a:endParaRPr lang="en-US" sz="2800" dirty="0" smtClean="0"/>
          </a:p>
        </p:txBody>
      </p:sp>
      <p:cxnSp>
        <p:nvCxnSpPr>
          <p:cNvPr id="190" name="Straight Connector 189"/>
          <p:cNvCxnSpPr/>
          <p:nvPr/>
        </p:nvCxnSpPr>
        <p:spPr>
          <a:xfrm>
            <a:off x="11628340" y="20468382"/>
            <a:ext cx="894829" cy="8414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/>
          <p:nvPr/>
        </p:nvCxnSpPr>
        <p:spPr>
          <a:xfrm flipV="1">
            <a:off x="3367570" y="20926540"/>
            <a:ext cx="274320" cy="2577"/>
          </a:xfrm>
          <a:prstGeom prst="line">
            <a:avLst/>
          </a:prstGeom>
          <a:ln w="28575">
            <a:solidFill>
              <a:srgbClr val="0070C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2725468" y="20930149"/>
            <a:ext cx="8898663" cy="2310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CustomShape 17 1"/>
          <p:cNvSpPr/>
          <p:nvPr/>
        </p:nvSpPr>
        <p:spPr>
          <a:xfrm>
            <a:off x="2260742" y="20701168"/>
            <a:ext cx="1068584" cy="422000"/>
          </a:xfrm>
          <a:prstGeom prst="parallelogram">
            <a:avLst>
              <a:gd name="adj" fmla="val 25000"/>
            </a:avLst>
          </a:prstGeom>
          <a:solidFill>
            <a:srgbClr val="808080"/>
          </a:solidFill>
          <a:ln w="25560">
            <a:noFill/>
          </a:ln>
        </p:spPr>
      </p:sp>
      <p:sp>
        <p:nvSpPr>
          <p:cNvPr id="205" name="Hexagon 204"/>
          <p:cNvSpPr/>
          <p:nvPr/>
        </p:nvSpPr>
        <p:spPr>
          <a:xfrm>
            <a:off x="10832236" y="20698397"/>
            <a:ext cx="783979" cy="468327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CustomShape 2 1"/>
          <p:cNvSpPr/>
          <p:nvPr/>
        </p:nvSpPr>
        <p:spPr>
          <a:xfrm>
            <a:off x="10852348" y="20774783"/>
            <a:ext cx="720633" cy="39833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Arial"/>
              </a:rPr>
              <a:t>AM</a:t>
            </a:r>
            <a:endParaRPr dirty="0"/>
          </a:p>
        </p:txBody>
      </p:sp>
      <p:sp>
        <p:nvSpPr>
          <p:cNvPr id="207" name="Hexagon 206"/>
          <p:cNvSpPr/>
          <p:nvPr/>
        </p:nvSpPr>
        <p:spPr>
          <a:xfrm>
            <a:off x="7219693" y="20698397"/>
            <a:ext cx="801609" cy="475569"/>
          </a:xfrm>
          <a:prstGeom prst="hexagon">
            <a:avLst/>
          </a:prstGeom>
          <a:solidFill>
            <a:srgbClr val="BF9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CustomShape 2 2"/>
          <p:cNvSpPr/>
          <p:nvPr/>
        </p:nvSpPr>
        <p:spPr>
          <a:xfrm>
            <a:off x="7326404" y="20748971"/>
            <a:ext cx="720633" cy="39833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P</a:t>
            </a:r>
            <a:r>
              <a:rPr lang="en-US" sz="2000" dirty="0" smtClean="0">
                <a:solidFill>
                  <a:srgbClr val="000000"/>
                </a:solidFill>
                <a:latin typeface="Arial"/>
              </a:rPr>
              <a:t>M</a:t>
            </a:r>
            <a:endParaRPr dirty="0"/>
          </a:p>
        </p:txBody>
      </p:sp>
      <p:sp>
        <p:nvSpPr>
          <p:cNvPr id="212" name="CustomShape 2 3"/>
          <p:cNvSpPr/>
          <p:nvPr/>
        </p:nvSpPr>
        <p:spPr>
          <a:xfrm>
            <a:off x="572358" y="21421669"/>
            <a:ext cx="869128" cy="3952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Arial"/>
              </a:rPr>
              <a:t>laser</a:t>
            </a:r>
            <a:endParaRPr dirty="0"/>
          </a:p>
        </p:txBody>
      </p:sp>
      <p:sp>
        <p:nvSpPr>
          <p:cNvPr id="214" name="Rectangle 213"/>
          <p:cNvSpPr/>
          <p:nvPr/>
        </p:nvSpPr>
        <p:spPr>
          <a:xfrm>
            <a:off x="4802489" y="21014324"/>
            <a:ext cx="1844103" cy="84612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CustomShape 18 1"/>
          <p:cNvSpPr/>
          <p:nvPr/>
        </p:nvSpPr>
        <p:spPr>
          <a:xfrm>
            <a:off x="4845516" y="20983059"/>
            <a:ext cx="1728930" cy="68825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Arial"/>
              </a:rPr>
              <a:t>AWG/</a:t>
            </a:r>
          </a:p>
          <a:p>
            <a:pPr algn="ctr">
              <a:lnSpc>
                <a:spcPct val="10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Arial"/>
              </a:rPr>
              <a:t>FPGA board</a:t>
            </a:r>
            <a:endParaRPr dirty="0"/>
          </a:p>
        </p:txBody>
      </p:sp>
      <p:cxnSp>
        <p:nvCxnSpPr>
          <p:cNvPr id="216" name="Straight Arrow Connector 215"/>
          <p:cNvCxnSpPr/>
          <p:nvPr/>
        </p:nvCxnSpPr>
        <p:spPr>
          <a:xfrm flipV="1">
            <a:off x="4389437" y="21123168"/>
            <a:ext cx="0" cy="468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/>
          <p:cNvCxnSpPr/>
          <p:nvPr/>
        </p:nvCxnSpPr>
        <p:spPr>
          <a:xfrm flipV="1">
            <a:off x="6844891" y="21093184"/>
            <a:ext cx="0" cy="468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CustomShape 34 1"/>
          <p:cNvSpPr/>
          <p:nvPr/>
        </p:nvSpPr>
        <p:spPr>
          <a:xfrm>
            <a:off x="11963490" y="20816956"/>
            <a:ext cx="661798" cy="330351"/>
          </a:xfrm>
          <a:prstGeom prst="roundRect">
            <a:avLst>
              <a:gd name="adj" fmla="val 1227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219" name="CustomShape 35 1"/>
          <p:cNvSpPr/>
          <p:nvPr/>
        </p:nvSpPr>
        <p:spPr>
          <a:xfrm>
            <a:off x="11818023" y="20821628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da-DK" sz="2000" dirty="0" smtClean="0">
                <a:solidFill>
                  <a:srgbClr val="000000"/>
                </a:solidFill>
                <a:latin typeface="Arial"/>
              </a:rPr>
              <a:t>VATT</a:t>
            </a:r>
            <a:endParaRPr dirty="0"/>
          </a:p>
        </p:txBody>
      </p:sp>
      <p:grpSp>
        <p:nvGrpSpPr>
          <p:cNvPr id="220" name="Group 219"/>
          <p:cNvGrpSpPr/>
          <p:nvPr/>
        </p:nvGrpSpPr>
        <p:grpSpPr>
          <a:xfrm>
            <a:off x="18278484" y="19216840"/>
            <a:ext cx="1928682" cy="836289"/>
            <a:chOff x="1348146" y="3996632"/>
            <a:chExt cx="1928682" cy="836289"/>
          </a:xfrm>
        </p:grpSpPr>
        <p:cxnSp>
          <p:nvCxnSpPr>
            <p:cNvPr id="221" name="Straight Connector 220"/>
            <p:cNvCxnSpPr/>
            <p:nvPr/>
          </p:nvCxnSpPr>
          <p:spPr>
            <a:xfrm flipV="1">
              <a:off x="1348146" y="4228641"/>
              <a:ext cx="609057" cy="2577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flipV="1">
              <a:off x="1348146" y="4578228"/>
              <a:ext cx="609057" cy="2577"/>
            </a:xfrm>
            <a:prstGeom prst="line">
              <a:avLst/>
            </a:prstGeom>
            <a:ln w="28575"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CustomShape 2 4"/>
            <p:cNvSpPr/>
            <p:nvPr/>
          </p:nvSpPr>
          <p:spPr>
            <a:xfrm>
              <a:off x="2103148" y="3996632"/>
              <a:ext cx="1173680" cy="836289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dirty="0" smtClean="0">
                  <a:solidFill>
                    <a:srgbClr val="000000"/>
                  </a:solidFill>
                  <a:latin typeface="Arial"/>
                </a:rPr>
                <a:t>PMF</a:t>
              </a:r>
            </a:p>
            <a:p>
              <a:pPr>
                <a:lnSpc>
                  <a:spcPct val="100000"/>
                </a:lnSpc>
              </a:pPr>
              <a:endParaRPr lang="en-US" sz="400" dirty="0" smtClean="0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2000" dirty="0" smtClean="0">
                  <a:solidFill>
                    <a:srgbClr val="000000"/>
                  </a:solidFill>
                  <a:latin typeface="Arial"/>
                </a:rPr>
                <a:t>SMF</a:t>
              </a:r>
              <a:endParaRPr dirty="0"/>
            </a:p>
          </p:txBody>
        </p:sp>
      </p:grpSp>
      <p:sp>
        <p:nvSpPr>
          <p:cNvPr id="229" name="Oval 228"/>
          <p:cNvSpPr/>
          <p:nvPr/>
        </p:nvSpPr>
        <p:spPr>
          <a:xfrm>
            <a:off x="13138890" y="20667118"/>
            <a:ext cx="372781" cy="333155"/>
          </a:xfrm>
          <a:prstGeom prst="ellipse">
            <a:avLst/>
          </a:prstGeom>
          <a:noFill/>
          <a:ln w="28575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CustomShape 49 1"/>
          <p:cNvSpPr/>
          <p:nvPr/>
        </p:nvSpPr>
        <p:spPr>
          <a:xfrm rot="10800000" flipH="1">
            <a:off x="20348359" y="20794636"/>
            <a:ext cx="2355025" cy="45719"/>
          </a:xfrm>
          <a:prstGeom prst="bentConnector2">
            <a:avLst/>
          </a:prstGeom>
          <a:noFill/>
          <a:ln w="57150">
            <a:solidFill>
              <a:srgbClr val="000000"/>
            </a:solidFill>
            <a:round/>
            <a:tailEnd type="triangle" w="med" len="med"/>
          </a:ln>
        </p:spPr>
      </p:sp>
      <p:cxnSp>
        <p:nvCxnSpPr>
          <p:cNvPr id="233" name="Straight Connector 232"/>
          <p:cNvCxnSpPr>
            <a:stCxn id="238" idx="2"/>
          </p:cNvCxnSpPr>
          <p:nvPr/>
        </p:nvCxnSpPr>
        <p:spPr>
          <a:xfrm flipV="1">
            <a:off x="14943595" y="19903682"/>
            <a:ext cx="2149141" cy="4744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234" name="Straight Connector 233"/>
          <p:cNvCxnSpPr/>
          <p:nvPr/>
        </p:nvCxnSpPr>
        <p:spPr>
          <a:xfrm>
            <a:off x="11740952" y="20970129"/>
            <a:ext cx="2686197" cy="2018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sp>
        <p:nvSpPr>
          <p:cNvPr id="235" name="CustomShape 5 1"/>
          <p:cNvSpPr/>
          <p:nvPr/>
        </p:nvSpPr>
        <p:spPr>
          <a:xfrm rot="10800000">
            <a:off x="15835729" y="20142606"/>
            <a:ext cx="1626080" cy="688585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rgbClr val="0070C0"/>
            </a:solidFill>
            <a:round/>
          </a:ln>
        </p:spPr>
      </p:sp>
      <p:sp>
        <p:nvSpPr>
          <p:cNvPr id="236" name="CustomShape 6 1"/>
          <p:cNvSpPr/>
          <p:nvPr/>
        </p:nvSpPr>
        <p:spPr>
          <a:xfrm flipV="1">
            <a:off x="15884889" y="20840357"/>
            <a:ext cx="1604340" cy="654670"/>
          </a:xfrm>
          <a:prstGeom prst="curvedConnector3">
            <a:avLst>
              <a:gd name="adj1" fmla="val 50990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38" name="CustomShape 17 2"/>
          <p:cNvSpPr/>
          <p:nvPr/>
        </p:nvSpPr>
        <p:spPr>
          <a:xfrm>
            <a:off x="14127295" y="19756506"/>
            <a:ext cx="854280" cy="303840"/>
          </a:xfrm>
          <a:prstGeom prst="parallelogram">
            <a:avLst>
              <a:gd name="adj" fmla="val 25000"/>
            </a:avLst>
          </a:prstGeom>
          <a:solidFill>
            <a:srgbClr val="808080"/>
          </a:solidFill>
          <a:ln w="25560">
            <a:noFill/>
          </a:ln>
        </p:spPr>
      </p:sp>
      <p:sp>
        <p:nvSpPr>
          <p:cNvPr id="239" name="CustomShape 18 2"/>
          <p:cNvSpPr/>
          <p:nvPr/>
        </p:nvSpPr>
        <p:spPr>
          <a:xfrm>
            <a:off x="14127295" y="19148624"/>
            <a:ext cx="1110090" cy="70432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real LO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laser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40" name="CustomShape 34 2"/>
          <p:cNvSpPr/>
          <p:nvPr/>
        </p:nvSpPr>
        <p:spPr>
          <a:xfrm>
            <a:off x="15553953" y="19757538"/>
            <a:ext cx="470719" cy="23403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241" name="CustomShape 35 2"/>
          <p:cNvSpPr/>
          <p:nvPr/>
        </p:nvSpPr>
        <p:spPr>
          <a:xfrm>
            <a:off x="15327063" y="19326979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VATT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56" name="Rectangle 255"/>
          <p:cNvSpPr/>
          <p:nvPr/>
        </p:nvSpPr>
        <p:spPr>
          <a:xfrm>
            <a:off x="18301579" y="20379490"/>
            <a:ext cx="165224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heterodyne detection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l-G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kumimoji="0" lang="en-US" sz="1800" b="0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≠ 0)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7" name="Rectangle 256"/>
          <p:cNvSpPr/>
          <p:nvPr/>
        </p:nvSpPr>
        <p:spPr>
          <a:xfrm>
            <a:off x="21124901" y="20246413"/>
            <a:ext cx="2482283" cy="899427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8" name="CustomShape 18 3"/>
          <p:cNvSpPr/>
          <p:nvPr/>
        </p:nvSpPr>
        <p:spPr>
          <a:xfrm>
            <a:off x="21344818" y="20321615"/>
            <a:ext cx="1728930" cy="90002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(Demodulation &amp;)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Oscilloscope/ADC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279" name="Straight Connector 278"/>
          <p:cNvCxnSpPr/>
          <p:nvPr/>
        </p:nvCxnSpPr>
        <p:spPr>
          <a:xfrm flipV="1">
            <a:off x="13751187" y="20961734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280" name="Straight Connector 279"/>
          <p:cNvCxnSpPr/>
          <p:nvPr/>
        </p:nvCxnSpPr>
        <p:spPr>
          <a:xfrm flipV="1">
            <a:off x="16361359" y="19865923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286" name="CustomShape 6 2"/>
          <p:cNvSpPr/>
          <p:nvPr/>
        </p:nvSpPr>
        <p:spPr>
          <a:xfrm flipH="1">
            <a:off x="17461806" y="20148023"/>
            <a:ext cx="1679582" cy="682994"/>
          </a:xfrm>
          <a:prstGeom prst="curvedConnector3">
            <a:avLst>
              <a:gd name="adj1" fmla="val 55788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87" name="CustomShape 6 3"/>
          <p:cNvSpPr/>
          <p:nvPr/>
        </p:nvSpPr>
        <p:spPr>
          <a:xfrm>
            <a:off x="17489229" y="20840358"/>
            <a:ext cx="1652159" cy="654669"/>
          </a:xfrm>
          <a:prstGeom prst="curvedConnector3">
            <a:avLst>
              <a:gd name="adj1" fmla="val 41619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88" name="Flowchart: Delay 287"/>
          <p:cNvSpPr/>
          <p:nvPr/>
        </p:nvSpPr>
        <p:spPr>
          <a:xfrm>
            <a:off x="19156247" y="19946486"/>
            <a:ext cx="390698" cy="407324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Flowchart: Delay 288"/>
          <p:cNvSpPr/>
          <p:nvPr/>
        </p:nvSpPr>
        <p:spPr>
          <a:xfrm>
            <a:off x="19141388" y="21282259"/>
            <a:ext cx="390698" cy="407324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CustomShape 5 2"/>
          <p:cNvSpPr/>
          <p:nvPr/>
        </p:nvSpPr>
        <p:spPr>
          <a:xfrm rot="10800000">
            <a:off x="19542432" y="20142605"/>
            <a:ext cx="462929" cy="618717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round/>
          </a:ln>
        </p:spPr>
      </p:sp>
      <p:sp>
        <p:nvSpPr>
          <p:cNvPr id="292" name="CustomShape 6 4"/>
          <p:cNvSpPr/>
          <p:nvPr/>
        </p:nvSpPr>
        <p:spPr>
          <a:xfrm flipV="1">
            <a:off x="19521900" y="20900349"/>
            <a:ext cx="483462" cy="594676"/>
          </a:xfrm>
          <a:prstGeom prst="curvedConnector3">
            <a:avLst>
              <a:gd name="adj1" fmla="val 50990"/>
            </a:avLst>
          </a:prstGeom>
          <a:noFill/>
          <a:ln w="31680">
            <a:solidFill>
              <a:schemeClr val="tx1"/>
            </a:solidFill>
            <a:round/>
          </a:ln>
        </p:spPr>
      </p:sp>
      <p:sp>
        <p:nvSpPr>
          <p:cNvPr id="293" name="CustomShape 34 3"/>
          <p:cNvSpPr/>
          <p:nvPr/>
        </p:nvSpPr>
        <p:spPr>
          <a:xfrm>
            <a:off x="19985260" y="20665721"/>
            <a:ext cx="338809" cy="330591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295" name="CustomShape 35 3"/>
          <p:cNvSpPr/>
          <p:nvPr/>
        </p:nvSpPr>
        <p:spPr>
          <a:xfrm>
            <a:off x="20012472" y="20631115"/>
            <a:ext cx="225125" cy="348984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-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285" name="Picture 28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899" y="22933264"/>
            <a:ext cx="3653600" cy="2378305"/>
          </a:xfrm>
          <a:prstGeom prst="rect">
            <a:avLst/>
          </a:prstGeom>
        </p:spPr>
      </p:pic>
      <p:sp>
        <p:nvSpPr>
          <p:cNvPr id="297" name="Rectangle 296"/>
          <p:cNvSpPr/>
          <p:nvPr/>
        </p:nvSpPr>
        <p:spPr>
          <a:xfrm>
            <a:off x="1079917" y="22156923"/>
            <a:ext cx="4716158" cy="5640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CustomShape 2 5"/>
          <p:cNvSpPr/>
          <p:nvPr/>
        </p:nvSpPr>
        <p:spPr>
          <a:xfrm>
            <a:off x="1456498" y="22229580"/>
            <a:ext cx="3004718" cy="309414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dirty="0" smtClean="0">
                <a:solidFill>
                  <a:srgbClr val="000000"/>
                </a:solidFill>
                <a:latin typeface="Arial"/>
              </a:rPr>
              <a:t>NKT Photonics X15 and E15 lasers</a:t>
            </a:r>
            <a:endParaRPr sz="1400" dirty="0"/>
          </a:p>
        </p:txBody>
      </p:sp>
      <p:pic>
        <p:nvPicPr>
          <p:cNvPr id="290" name="Picture 28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258" y="23234765"/>
            <a:ext cx="3168111" cy="1930240"/>
          </a:xfrm>
          <a:prstGeom prst="rect">
            <a:avLst/>
          </a:prstGeom>
        </p:spPr>
      </p:pic>
      <p:sp>
        <p:nvSpPr>
          <p:cNvPr id="300" name="CustomShape 18 4"/>
          <p:cNvSpPr/>
          <p:nvPr/>
        </p:nvSpPr>
        <p:spPr>
          <a:xfrm>
            <a:off x="7219693" y="22292515"/>
            <a:ext cx="2744110" cy="109301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lvl="0" defTabSz="914400"/>
            <a:r>
              <a:rPr lang="en-US" sz="1100" kern="0" dirty="0">
                <a:solidFill>
                  <a:srgbClr val="000000"/>
                </a:solidFill>
                <a:latin typeface="Arial"/>
              </a:rPr>
              <a:t>Broadband coding may require a thorough </a:t>
            </a:r>
            <a:endParaRPr lang="en-US" sz="1100" kern="0" dirty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lang="en-US" sz="1100" kern="0" dirty="0" smtClean="0">
                <a:solidFill>
                  <a:srgbClr val="000000"/>
                </a:solidFill>
                <a:latin typeface="Arial"/>
              </a:rPr>
              <a:t>pre-characterization </a:t>
            </a:r>
            <a:r>
              <a:rPr lang="en-US" sz="1100" kern="0" dirty="0">
                <a:solidFill>
                  <a:srgbClr val="000000"/>
                </a:solidFill>
                <a:latin typeface="Arial"/>
              </a:rPr>
              <a:t>of the modulators and </a:t>
            </a:r>
            <a:endParaRPr lang="en-US" sz="1100" kern="0" dirty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lang="en-US" sz="1100" kern="0" dirty="0" smtClean="0">
                <a:solidFill>
                  <a:srgbClr val="000000"/>
                </a:solidFill>
                <a:latin typeface="Arial"/>
              </a:rPr>
              <a:t>detector </a:t>
            </a:r>
            <a:r>
              <a:rPr lang="en-US" sz="1100" kern="0" dirty="0">
                <a:solidFill>
                  <a:srgbClr val="000000"/>
                </a:solidFill>
                <a:latin typeface="Arial"/>
              </a:rPr>
              <a:t>response (transfer function) in the </a:t>
            </a:r>
            <a:endParaRPr lang="en-US" sz="1100" kern="0" dirty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lang="en-US" sz="1100" kern="0" dirty="0" smtClean="0">
                <a:solidFill>
                  <a:srgbClr val="000000"/>
                </a:solidFill>
                <a:latin typeface="Arial"/>
              </a:rPr>
              <a:t>frequency </a:t>
            </a:r>
            <a:r>
              <a:rPr lang="en-US" sz="1100" kern="0" dirty="0">
                <a:solidFill>
                  <a:srgbClr val="000000"/>
                </a:solidFill>
                <a:latin typeface="Arial"/>
              </a:rPr>
              <a:t>band of </a:t>
            </a:r>
            <a:r>
              <a:rPr lang="en-US" sz="1100" kern="0" dirty="0" smtClean="0">
                <a:solidFill>
                  <a:srgbClr val="000000"/>
                </a:solidFill>
                <a:latin typeface="Arial"/>
              </a:rPr>
              <a:t>interest.</a:t>
            </a:r>
            <a:endParaRPr kumimoji="0" sz="11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296" name="Picture 29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280" y="25608042"/>
            <a:ext cx="3786158" cy="1964662"/>
          </a:xfrm>
          <a:prstGeom prst="rect">
            <a:avLst/>
          </a:prstGeom>
        </p:spPr>
      </p:pic>
      <p:sp>
        <p:nvSpPr>
          <p:cNvPr id="304" name="Rectangle 303"/>
          <p:cNvSpPr/>
          <p:nvPr/>
        </p:nvSpPr>
        <p:spPr>
          <a:xfrm>
            <a:off x="6444941" y="22173051"/>
            <a:ext cx="4954896" cy="56248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2" name="Picture 30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552" y="25591509"/>
            <a:ext cx="3134601" cy="1681582"/>
          </a:xfrm>
          <a:prstGeom prst="rect">
            <a:avLst/>
          </a:prstGeom>
        </p:spPr>
      </p:pic>
      <p:sp>
        <p:nvSpPr>
          <p:cNvPr id="306" name="Rectangle 305"/>
          <p:cNvSpPr/>
          <p:nvPr/>
        </p:nvSpPr>
        <p:spPr>
          <a:xfrm>
            <a:off x="12075754" y="22194366"/>
            <a:ext cx="5016982" cy="5603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3" name="Picture 30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882" y="22752587"/>
            <a:ext cx="2731601" cy="2116837"/>
          </a:xfrm>
          <a:prstGeom prst="rect">
            <a:avLst/>
          </a:prstGeom>
        </p:spPr>
      </p:pic>
      <p:sp>
        <p:nvSpPr>
          <p:cNvPr id="308" name="Rectangle 307"/>
          <p:cNvSpPr/>
          <p:nvPr/>
        </p:nvSpPr>
        <p:spPr>
          <a:xfrm>
            <a:off x="17720542" y="22171568"/>
            <a:ext cx="4982841" cy="56263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5" name="Picture 30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8801" y="22585591"/>
            <a:ext cx="3410189" cy="1780867"/>
          </a:xfrm>
          <a:prstGeom prst="rect">
            <a:avLst/>
          </a:prstGeom>
        </p:spPr>
      </p:pic>
      <p:pic>
        <p:nvPicPr>
          <p:cNvPr id="307" name="Picture 30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340888" y="25264183"/>
            <a:ext cx="3225880" cy="1477045"/>
          </a:xfrm>
          <a:prstGeom prst="rect">
            <a:avLst/>
          </a:prstGeom>
        </p:spPr>
      </p:pic>
      <p:pic>
        <p:nvPicPr>
          <p:cNvPr id="309" name="Picture 308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2389" y="30528061"/>
            <a:ext cx="5912451" cy="3669747"/>
          </a:xfrm>
          <a:prstGeom prst="rect">
            <a:avLst/>
          </a:prstGeom>
        </p:spPr>
      </p:pic>
      <p:pic>
        <p:nvPicPr>
          <p:cNvPr id="310" name="Picture 30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8632" y="30306187"/>
            <a:ext cx="5810449" cy="3924216"/>
          </a:xfrm>
          <a:prstGeom prst="rect">
            <a:avLst/>
          </a:prstGeom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6960" y="30650775"/>
            <a:ext cx="6017135" cy="3571889"/>
          </a:xfrm>
          <a:prstGeom prst="rect">
            <a:avLst/>
          </a:prstGeom>
        </p:spPr>
      </p:pic>
      <p:pic>
        <p:nvPicPr>
          <p:cNvPr id="312" name="Picture 311"/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9809" y="30847373"/>
            <a:ext cx="5054363" cy="3114104"/>
          </a:xfrm>
          <a:prstGeom prst="rect">
            <a:avLst/>
          </a:prstGeom>
        </p:spPr>
      </p:pic>
      <p:sp>
        <p:nvSpPr>
          <p:cNvPr id="315" name="TextBox 314"/>
          <p:cNvSpPr txBox="1"/>
          <p:nvPr/>
        </p:nvSpPr>
        <p:spPr>
          <a:xfrm>
            <a:off x="585145" y="31065597"/>
            <a:ext cx="595318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Data processing performed offline in MATLAB with digital PLL for recovering the modulated data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 current setup employs amplitude and phase modulators which create double sideband</a:t>
            </a:r>
            <a:endParaRPr lang="en-US" sz="2800" dirty="0"/>
          </a:p>
        </p:txBody>
      </p:sp>
      <p:sp>
        <p:nvSpPr>
          <p:cNvPr id="316" name="TextBox 315"/>
          <p:cNvSpPr txBox="1"/>
          <p:nvPr/>
        </p:nvSpPr>
        <p:spPr>
          <a:xfrm>
            <a:off x="695196" y="36823731"/>
            <a:ext cx="6970841" cy="3100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000" dirty="0" smtClean="0"/>
              <a:t>The future setup will use single-sideband modulation for better spectral efficiency and closing potential security loopholes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Introduction of pilot signals for clock recovery, multiplexed in time with the quantum signal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Carrier synchronization on receiver side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Replacing AWG and oscilloscope with FPGA DAC/ADC suite for online signal generation and recovery</a:t>
            </a:r>
          </a:p>
          <a:p>
            <a:pPr marL="457200" indent="-457200">
              <a:buFontTx/>
              <a:buChar char="-"/>
            </a:pPr>
            <a:endParaRPr lang="en-US" sz="2800" dirty="0" smtClean="0"/>
          </a:p>
        </p:txBody>
      </p:sp>
      <p:sp>
        <p:nvSpPr>
          <p:cNvPr id="318" name="TextBox 317"/>
          <p:cNvSpPr txBox="1"/>
          <p:nvPr/>
        </p:nvSpPr>
        <p:spPr>
          <a:xfrm>
            <a:off x="975767" y="35884693"/>
            <a:ext cx="4211671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Future steps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9" name="AutoShape 13 8"/>
          <p:cNvSpPr>
            <a:spLocks noChangeArrowheads="1"/>
          </p:cNvSpPr>
          <p:nvPr/>
        </p:nvSpPr>
        <p:spPr bwMode="auto">
          <a:xfrm>
            <a:off x="17626481" y="35118236"/>
            <a:ext cx="11981769" cy="4711102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17847643" y="35171087"/>
            <a:ext cx="5014190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Security analysis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66" name="Group 365"/>
          <p:cNvGrpSpPr/>
          <p:nvPr/>
        </p:nvGrpSpPr>
        <p:grpSpPr>
          <a:xfrm>
            <a:off x="6286527" y="35960377"/>
            <a:ext cx="1059281" cy="504318"/>
            <a:chOff x="1348146" y="3581156"/>
            <a:chExt cx="1995722" cy="999649"/>
          </a:xfrm>
        </p:grpSpPr>
        <p:cxnSp>
          <p:nvCxnSpPr>
            <p:cNvPr id="367" name="Straight Connector 366"/>
            <p:cNvCxnSpPr/>
            <p:nvPr/>
          </p:nvCxnSpPr>
          <p:spPr>
            <a:xfrm flipV="1">
              <a:off x="1348146" y="4228641"/>
              <a:ext cx="609057" cy="2577"/>
            </a:xfrm>
            <a:prstGeom prst="line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</p:cxnSp>
        <p:cxnSp>
          <p:nvCxnSpPr>
            <p:cNvPr id="368" name="Straight Connector 367"/>
            <p:cNvCxnSpPr/>
            <p:nvPr/>
          </p:nvCxnSpPr>
          <p:spPr>
            <a:xfrm flipV="1">
              <a:off x="1348146" y="4578228"/>
              <a:ext cx="609057" cy="2577"/>
            </a:xfrm>
            <a:prstGeom prst="line">
              <a:avLst/>
            </a:prstGeom>
            <a:noFill/>
            <a:ln w="28575" cap="flat" cmpd="sng" algn="ctr">
              <a:solidFill>
                <a:srgbClr val="FF6600"/>
              </a:solidFill>
              <a:prstDash val="solid"/>
              <a:miter lim="800000"/>
            </a:ln>
            <a:effectLst/>
          </p:spPr>
        </p:cxnSp>
        <p:sp>
          <p:nvSpPr>
            <p:cNvPr id="369" name="CustomShape 2 6"/>
            <p:cNvSpPr/>
            <p:nvPr/>
          </p:nvSpPr>
          <p:spPr>
            <a:xfrm>
              <a:off x="2170188" y="3581156"/>
              <a:ext cx="1173680" cy="83629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PMF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SMF</a:t>
              </a:r>
              <a:endParaRPr kumimoji="0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370" name="Straight Connector 369"/>
          <p:cNvCxnSpPr/>
          <p:nvPr/>
        </p:nvCxnSpPr>
        <p:spPr>
          <a:xfrm>
            <a:off x="12915209" y="36458171"/>
            <a:ext cx="2322176" cy="6524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cxnSp>
        <p:nvCxnSpPr>
          <p:cNvPr id="371" name="Straight Connector 370"/>
          <p:cNvCxnSpPr/>
          <p:nvPr/>
        </p:nvCxnSpPr>
        <p:spPr>
          <a:xfrm flipV="1">
            <a:off x="9332259" y="36462118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372" name="Straight Connector 371"/>
          <p:cNvCxnSpPr/>
          <p:nvPr/>
        </p:nvCxnSpPr>
        <p:spPr>
          <a:xfrm flipV="1">
            <a:off x="8705050" y="36458172"/>
            <a:ext cx="4212000" cy="6869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373" name="CustomShape 17 3"/>
          <p:cNvSpPr/>
          <p:nvPr/>
        </p:nvSpPr>
        <p:spPr>
          <a:xfrm>
            <a:off x="8071715" y="36275540"/>
            <a:ext cx="915138" cy="350552"/>
          </a:xfrm>
          <a:prstGeom prst="parallelogram">
            <a:avLst>
              <a:gd name="adj" fmla="val 25000"/>
            </a:avLst>
          </a:prstGeom>
          <a:solidFill>
            <a:srgbClr val="E7E6E6">
              <a:lumMod val="75000"/>
            </a:srgbClr>
          </a:solidFill>
          <a:ln w="25560">
            <a:noFill/>
          </a:ln>
        </p:spPr>
      </p:sp>
      <p:sp>
        <p:nvSpPr>
          <p:cNvPr id="374" name="Hexagon 373"/>
          <p:cNvSpPr/>
          <p:nvPr/>
        </p:nvSpPr>
        <p:spPr>
          <a:xfrm>
            <a:off x="10083350" y="36183661"/>
            <a:ext cx="1273597" cy="534307"/>
          </a:xfrm>
          <a:prstGeom prst="hexagon">
            <a:avLst/>
          </a:prstGeom>
          <a:solidFill>
            <a:srgbClr val="BF9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" name="CustomShape 2 7"/>
          <p:cNvSpPr/>
          <p:nvPr/>
        </p:nvSpPr>
        <p:spPr>
          <a:xfrm>
            <a:off x="10234473" y="36251658"/>
            <a:ext cx="937726" cy="408514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IQmod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6" name="CustomShape 2 8"/>
          <p:cNvSpPr/>
          <p:nvPr/>
        </p:nvSpPr>
        <p:spPr>
          <a:xfrm>
            <a:off x="8130751" y="36243913"/>
            <a:ext cx="869128" cy="3952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laser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8" name="Rectangle 377"/>
          <p:cNvSpPr/>
          <p:nvPr/>
        </p:nvSpPr>
        <p:spPr>
          <a:xfrm>
            <a:off x="10247974" y="35312459"/>
            <a:ext cx="1073016" cy="647661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" name="CustomShape 18 5"/>
          <p:cNvSpPr/>
          <p:nvPr/>
        </p:nvSpPr>
        <p:spPr>
          <a:xfrm>
            <a:off x="10273844" y="35321372"/>
            <a:ext cx="1034638" cy="56836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FPGA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(RF mod)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380" name="Straight Arrow Connector 379"/>
          <p:cNvCxnSpPr/>
          <p:nvPr/>
        </p:nvCxnSpPr>
        <p:spPr>
          <a:xfrm flipH="1">
            <a:off x="10771424" y="35917596"/>
            <a:ext cx="13992" cy="299211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1" name="CustomShape 34 4"/>
          <p:cNvSpPr/>
          <p:nvPr/>
        </p:nvSpPr>
        <p:spPr>
          <a:xfrm>
            <a:off x="11887888" y="36285640"/>
            <a:ext cx="661798" cy="330351"/>
          </a:xfrm>
          <a:prstGeom prst="roundRect">
            <a:avLst>
              <a:gd name="adj" fmla="val 1227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382" name="CustomShape 35 4"/>
          <p:cNvSpPr/>
          <p:nvPr/>
        </p:nvSpPr>
        <p:spPr>
          <a:xfrm>
            <a:off x="11778602" y="35917596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VATT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383" name="Group 382"/>
          <p:cNvGrpSpPr/>
          <p:nvPr/>
        </p:nvGrpSpPr>
        <p:grpSpPr>
          <a:xfrm>
            <a:off x="8358531" y="35315055"/>
            <a:ext cx="1605272" cy="685782"/>
            <a:chOff x="137734" y="3578280"/>
            <a:chExt cx="1728930" cy="850303"/>
          </a:xfrm>
        </p:grpSpPr>
        <p:sp>
          <p:nvSpPr>
            <p:cNvPr id="384" name="Oval 383"/>
            <p:cNvSpPr/>
            <p:nvPr/>
          </p:nvSpPr>
          <p:spPr>
            <a:xfrm>
              <a:off x="371578" y="3578280"/>
              <a:ext cx="1261241" cy="780192"/>
            </a:xfrm>
            <a:prstGeom prst="ellipse">
              <a:avLst/>
            </a:prstGeom>
            <a:solidFill>
              <a:srgbClr val="F4B183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5" name="CustomShape 18 6"/>
            <p:cNvSpPr/>
            <p:nvPr/>
          </p:nvSpPr>
          <p:spPr>
            <a:xfrm>
              <a:off x="137734" y="3740333"/>
              <a:ext cx="1728930" cy="688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QRNG</a:t>
              </a:r>
              <a:endParaRPr kumimoji="0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386" name="Straight Arrow Connector 385"/>
          <p:cNvCxnSpPr/>
          <p:nvPr/>
        </p:nvCxnSpPr>
        <p:spPr>
          <a:xfrm>
            <a:off x="9822538" y="35643829"/>
            <a:ext cx="288000" cy="7119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7" name="Oval 386"/>
          <p:cNvSpPr/>
          <p:nvPr/>
        </p:nvSpPr>
        <p:spPr>
          <a:xfrm>
            <a:off x="14427171" y="36131540"/>
            <a:ext cx="372781" cy="333155"/>
          </a:xfrm>
          <a:prstGeom prst="ellips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0" name="Straight Connector 389"/>
          <p:cNvCxnSpPr/>
          <p:nvPr/>
        </p:nvCxnSpPr>
        <p:spPr>
          <a:xfrm>
            <a:off x="11174752" y="39648333"/>
            <a:ext cx="1609764" cy="2425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391" name="Straight Connector 390"/>
          <p:cNvCxnSpPr/>
          <p:nvPr/>
        </p:nvCxnSpPr>
        <p:spPr>
          <a:xfrm>
            <a:off x="8705050" y="38060884"/>
            <a:ext cx="3994386" cy="29239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grpSp>
        <p:nvGrpSpPr>
          <p:cNvPr id="392" name="Group 391"/>
          <p:cNvGrpSpPr/>
          <p:nvPr/>
        </p:nvGrpSpPr>
        <p:grpSpPr>
          <a:xfrm>
            <a:off x="12675026" y="38087259"/>
            <a:ext cx="965030" cy="1569643"/>
            <a:chOff x="7321991" y="4382428"/>
            <a:chExt cx="1352355" cy="1569643"/>
          </a:xfrm>
        </p:grpSpPr>
        <p:sp>
          <p:nvSpPr>
            <p:cNvPr id="393" name="CustomShape 5 3"/>
            <p:cNvSpPr/>
            <p:nvPr/>
          </p:nvSpPr>
          <p:spPr>
            <a:xfrm rot="10800000">
              <a:off x="7321991" y="4382428"/>
              <a:ext cx="1341741" cy="863243"/>
            </a:xfrm>
            <a:prstGeom prst="curvedConnector3">
              <a:avLst>
                <a:gd name="adj1" fmla="val 50000"/>
              </a:avLst>
            </a:prstGeom>
            <a:noFill/>
            <a:ln w="28575">
              <a:solidFill>
                <a:srgbClr val="0070C0"/>
              </a:solidFill>
              <a:round/>
            </a:ln>
          </p:spPr>
        </p:sp>
        <p:sp>
          <p:nvSpPr>
            <p:cNvPr id="394" name="CustomShape 6 5"/>
            <p:cNvSpPr/>
            <p:nvPr/>
          </p:nvSpPr>
          <p:spPr>
            <a:xfrm flipV="1">
              <a:off x="7321992" y="5256714"/>
              <a:ext cx="1352354" cy="695357"/>
            </a:xfrm>
            <a:prstGeom prst="curvedConnector3">
              <a:avLst>
                <a:gd name="adj1" fmla="val 65833"/>
              </a:avLst>
            </a:prstGeom>
            <a:noFill/>
            <a:ln w="31680">
              <a:solidFill>
                <a:srgbClr val="0070C0"/>
              </a:solidFill>
              <a:round/>
            </a:ln>
          </p:spPr>
        </p:sp>
      </p:grpSp>
      <p:sp>
        <p:nvSpPr>
          <p:cNvPr id="396" name="CustomShape 17 4"/>
          <p:cNvSpPr/>
          <p:nvPr/>
        </p:nvSpPr>
        <p:spPr>
          <a:xfrm>
            <a:off x="10407635" y="39462705"/>
            <a:ext cx="977230" cy="420675"/>
          </a:xfrm>
          <a:prstGeom prst="parallelogram">
            <a:avLst>
              <a:gd name="adj" fmla="val 25000"/>
            </a:avLst>
          </a:prstGeom>
          <a:solidFill>
            <a:srgbClr val="E7E6E6">
              <a:lumMod val="75000"/>
            </a:srgbClr>
          </a:solidFill>
          <a:ln w="25560">
            <a:noFill/>
          </a:ln>
        </p:spPr>
      </p:sp>
      <p:sp>
        <p:nvSpPr>
          <p:cNvPr id="397" name="CustomShape 34 5"/>
          <p:cNvSpPr/>
          <p:nvPr/>
        </p:nvSpPr>
        <p:spPr>
          <a:xfrm>
            <a:off x="12487974" y="39539885"/>
            <a:ext cx="470719" cy="23403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398" name="CustomShape 35 5"/>
          <p:cNvSpPr/>
          <p:nvPr/>
        </p:nvSpPr>
        <p:spPr>
          <a:xfrm>
            <a:off x="10558807" y="38342398"/>
            <a:ext cx="2268901" cy="69504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dynamic polarization </a:t>
            </a:r>
            <a:endParaRPr kumimoji="0" lang="da-DK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controller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400" name="Group 399"/>
          <p:cNvGrpSpPr/>
          <p:nvPr/>
        </p:nvGrpSpPr>
        <p:grpSpPr>
          <a:xfrm>
            <a:off x="11105513" y="37877415"/>
            <a:ext cx="752587" cy="436480"/>
            <a:chOff x="6072867" y="1992156"/>
            <a:chExt cx="752587" cy="436480"/>
          </a:xfrm>
        </p:grpSpPr>
        <p:sp>
          <p:nvSpPr>
            <p:cNvPr id="401" name="Rounded Rectangle 400"/>
            <p:cNvSpPr/>
            <p:nvPr/>
          </p:nvSpPr>
          <p:spPr>
            <a:xfrm>
              <a:off x="6072867" y="1992156"/>
              <a:ext cx="752587" cy="43648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2" name="Picture 401"/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5836" y="2016951"/>
              <a:ext cx="369882" cy="393370"/>
            </a:xfrm>
            <a:prstGeom prst="rect">
              <a:avLst/>
            </a:prstGeom>
          </p:spPr>
        </p:pic>
      </p:grpSp>
      <p:cxnSp>
        <p:nvCxnSpPr>
          <p:cNvPr id="403" name="Straight Connector 402"/>
          <p:cNvCxnSpPr/>
          <p:nvPr/>
        </p:nvCxnSpPr>
        <p:spPr>
          <a:xfrm flipV="1">
            <a:off x="11833507" y="39650859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404" name="Oval 403"/>
          <p:cNvSpPr/>
          <p:nvPr/>
        </p:nvSpPr>
        <p:spPr>
          <a:xfrm>
            <a:off x="9328386" y="37735632"/>
            <a:ext cx="372781" cy="333155"/>
          </a:xfrm>
          <a:prstGeom prst="ellips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½</a:t>
            </a:r>
          </a:p>
        </p:txBody>
      </p:sp>
      <p:sp>
        <p:nvSpPr>
          <p:cNvPr id="405" name="CustomShape 18 7"/>
          <p:cNvSpPr/>
          <p:nvPr/>
        </p:nvSpPr>
        <p:spPr>
          <a:xfrm>
            <a:off x="10509235" y="39475405"/>
            <a:ext cx="938823" cy="326378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laser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6" name="CustomShape 35 6"/>
          <p:cNvSpPr/>
          <p:nvPr/>
        </p:nvSpPr>
        <p:spPr>
          <a:xfrm>
            <a:off x="12310887" y="39149426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VATT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7" name="CustomShape 11"/>
          <p:cNvSpPr/>
          <p:nvPr/>
        </p:nvSpPr>
        <p:spPr>
          <a:xfrm>
            <a:off x="9853384" y="38025282"/>
            <a:ext cx="326957" cy="71205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360">
            <a:solidFill>
              <a:srgbClr val="000000"/>
            </a:solidFill>
            <a:round/>
          </a:ln>
          <a:scene3d>
            <a:camera prst="orthographicFront">
              <a:rot lat="0" lon="0" rev="4200000"/>
            </a:camera>
            <a:lightRig rig="threePt" dir="t"/>
          </a:scene3d>
        </p:spPr>
      </p:sp>
      <p:sp>
        <p:nvSpPr>
          <p:cNvPr id="408" name="CustomShape 49 2"/>
          <p:cNvSpPr/>
          <p:nvPr/>
        </p:nvSpPr>
        <p:spPr>
          <a:xfrm rot="10800000" flipV="1">
            <a:off x="11503374" y="37601841"/>
            <a:ext cx="3902139" cy="282054"/>
          </a:xfrm>
          <a:prstGeom prst="bentConnector2">
            <a:avLst/>
          </a:prstGeom>
          <a:noFill/>
          <a:ln w="38160">
            <a:solidFill>
              <a:srgbClr val="000000"/>
            </a:solidFill>
            <a:round/>
            <a:tailEnd type="triangle" w="med" len="med"/>
          </a:ln>
        </p:spPr>
      </p:sp>
      <p:sp>
        <p:nvSpPr>
          <p:cNvPr id="411" name="Rectangle 410"/>
          <p:cNvSpPr/>
          <p:nvPr/>
        </p:nvSpPr>
        <p:spPr>
          <a:xfrm>
            <a:off x="14736281" y="37014195"/>
            <a:ext cx="2279194" cy="10423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CustomShape 18 8"/>
          <p:cNvSpPr/>
          <p:nvPr/>
        </p:nvSpPr>
        <p:spPr>
          <a:xfrm>
            <a:off x="12315112" y="29112917"/>
            <a:ext cx="1728930" cy="874923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ADC, clock recovery,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demodulation,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reconstruction etc.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3" name="CustomShape 18 9"/>
          <p:cNvSpPr/>
          <p:nvPr/>
        </p:nvSpPr>
        <p:spPr>
          <a:xfrm>
            <a:off x="15138654" y="37096496"/>
            <a:ext cx="1728930" cy="874923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ADC, clock recovery,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demodulation,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reconstruction etc.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6" name="CustomShape 49 3"/>
          <p:cNvSpPr/>
          <p:nvPr/>
        </p:nvSpPr>
        <p:spPr>
          <a:xfrm rot="10800000" flipH="1">
            <a:off x="15987244" y="38082860"/>
            <a:ext cx="370876" cy="901612"/>
          </a:xfrm>
          <a:prstGeom prst="bentConnector2">
            <a:avLst/>
          </a:prstGeom>
          <a:noFill/>
          <a:ln w="57150">
            <a:solidFill>
              <a:srgbClr val="000000"/>
            </a:solidFill>
            <a:round/>
            <a:tailEnd type="triangle" w="med" len="med"/>
          </a:ln>
        </p:spPr>
      </p:sp>
      <p:sp>
        <p:nvSpPr>
          <p:cNvPr id="417" name="Rectangle 416"/>
          <p:cNvSpPr/>
          <p:nvPr/>
        </p:nvSpPr>
        <p:spPr>
          <a:xfrm>
            <a:off x="14455573" y="38500680"/>
            <a:ext cx="165224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heterodyne detection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l-G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kumimoji="0" lang="en-US" sz="1600" b="0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≠ 0)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8" name="CustomShape 6 6"/>
          <p:cNvSpPr/>
          <p:nvPr/>
        </p:nvSpPr>
        <p:spPr>
          <a:xfrm flipH="1">
            <a:off x="13615800" y="38389239"/>
            <a:ext cx="1184152" cy="562967"/>
          </a:xfrm>
          <a:prstGeom prst="curvedConnector3">
            <a:avLst>
              <a:gd name="adj1" fmla="val 55788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419" name="CustomShape 6 7"/>
          <p:cNvSpPr/>
          <p:nvPr/>
        </p:nvSpPr>
        <p:spPr>
          <a:xfrm>
            <a:off x="13643223" y="38961549"/>
            <a:ext cx="1156729" cy="496002"/>
          </a:xfrm>
          <a:prstGeom prst="curvedConnector3">
            <a:avLst>
              <a:gd name="adj1" fmla="val 41619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420" name="Flowchart: Delay 419"/>
          <p:cNvSpPr/>
          <p:nvPr/>
        </p:nvSpPr>
        <p:spPr>
          <a:xfrm>
            <a:off x="14799952" y="38196312"/>
            <a:ext cx="390698" cy="407324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CustomShape 5 4"/>
          <p:cNvSpPr/>
          <p:nvPr/>
        </p:nvSpPr>
        <p:spPr>
          <a:xfrm rot="10800000">
            <a:off x="15208846" y="38367741"/>
            <a:ext cx="462929" cy="618717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round/>
          </a:ln>
        </p:spPr>
      </p:sp>
      <p:sp>
        <p:nvSpPr>
          <p:cNvPr id="422" name="CustomShape 34 6"/>
          <p:cNvSpPr/>
          <p:nvPr/>
        </p:nvSpPr>
        <p:spPr>
          <a:xfrm>
            <a:off x="15699636" y="38796249"/>
            <a:ext cx="338809" cy="330591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423" name="TextBox 422"/>
          <p:cNvSpPr txBox="1"/>
          <p:nvPr/>
        </p:nvSpPr>
        <p:spPr>
          <a:xfrm>
            <a:off x="17855660" y="35984105"/>
            <a:ext cx="113749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000" dirty="0" smtClean="0"/>
              <a:t>A </a:t>
            </a:r>
            <a:r>
              <a:rPr lang="en-US" sz="2000" dirty="0" err="1" smtClean="0"/>
              <a:t>composable</a:t>
            </a:r>
            <a:r>
              <a:rPr lang="en-US" sz="2000" dirty="0" smtClean="0"/>
              <a:t> security proof for the most general attacks in Gaussian CV-QKD systems is still an open problem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It is proved that the system is secure against collective attacks for continuous Gaussian modulation of coherent states; this is very important result since general coherent attacks will be possible only with very advanced quantum adversary in, what is believed, not so near future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The main focus of our theoretical research is estimating final key length taking into account finite block length and inevitable discretization of Gaussian modulation</a:t>
            </a:r>
          </a:p>
          <a:p>
            <a:pPr marL="457200" indent="-457200">
              <a:buFontTx/>
              <a:buChar char="-"/>
            </a:pPr>
            <a:r>
              <a:rPr lang="en-US" sz="2000" dirty="0" smtClean="0"/>
              <a:t>Current security proof provides an expression for secret key length:</a:t>
            </a:r>
          </a:p>
          <a:p>
            <a:pPr marL="457200" indent="-457200">
              <a:buFontTx/>
              <a:buChar char="-"/>
            </a:pPr>
            <a:r>
              <a:rPr lang="en-US" sz="2000" smtClean="0"/>
              <a:t>EQUATION FROM COSMO</a:t>
            </a:r>
          </a:p>
          <a:p>
            <a:pPr marL="457200" indent="-457200">
              <a:buFontTx/>
              <a:buChar char="-"/>
            </a:pPr>
            <a:endParaRPr lang="en-US" sz="2000" dirty="0"/>
          </a:p>
        </p:txBody>
      </p:sp>
      <p:grpSp>
        <p:nvGrpSpPr>
          <p:cNvPr id="148" name="Group 147"/>
          <p:cNvGrpSpPr/>
          <p:nvPr/>
        </p:nvGrpSpPr>
        <p:grpSpPr>
          <a:xfrm>
            <a:off x="13094647" y="21167621"/>
            <a:ext cx="552946" cy="605570"/>
            <a:chOff x="5212431" y="4474143"/>
            <a:chExt cx="552946" cy="605570"/>
          </a:xfrm>
        </p:grpSpPr>
        <p:sp>
          <p:nvSpPr>
            <p:cNvPr id="149" name="Can 148"/>
            <p:cNvSpPr/>
            <p:nvPr/>
          </p:nvSpPr>
          <p:spPr>
            <a:xfrm>
              <a:off x="5212538" y="4968835"/>
              <a:ext cx="552839" cy="110878"/>
            </a:xfrm>
            <a:prstGeom prst="can">
              <a:avLst>
                <a:gd name="adj" fmla="val 50000"/>
              </a:avLst>
            </a:prstGeom>
            <a:solidFill>
              <a:schemeClr val="tx2"/>
            </a:solidFill>
            <a:ln w="9525">
              <a:solidFill>
                <a:schemeClr val="tx2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5277572" y="4732951"/>
              <a:ext cx="422665" cy="275027"/>
              <a:chOff x="1530028" y="4595042"/>
              <a:chExt cx="533535" cy="510684"/>
            </a:xfrm>
          </p:grpSpPr>
          <p:sp>
            <p:nvSpPr>
              <p:cNvPr id="157" name="Can 156"/>
              <p:cNvSpPr/>
              <p:nvPr/>
            </p:nvSpPr>
            <p:spPr>
              <a:xfrm>
                <a:off x="1530163" y="48998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8" name="Can 157"/>
              <p:cNvSpPr/>
              <p:nvPr/>
            </p:nvSpPr>
            <p:spPr>
              <a:xfrm>
                <a:off x="1530163" y="48236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Can 158"/>
              <p:cNvSpPr/>
              <p:nvPr/>
            </p:nvSpPr>
            <p:spPr>
              <a:xfrm>
                <a:off x="1530163" y="47474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Can 159"/>
              <p:cNvSpPr/>
              <p:nvPr/>
            </p:nvSpPr>
            <p:spPr>
              <a:xfrm>
                <a:off x="1530163" y="46712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1" name="Can 160"/>
              <p:cNvSpPr/>
              <p:nvPr/>
            </p:nvSpPr>
            <p:spPr>
              <a:xfrm>
                <a:off x="1530028" y="45950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1" name="Can 150"/>
            <p:cNvSpPr/>
            <p:nvPr/>
          </p:nvSpPr>
          <p:spPr>
            <a:xfrm>
              <a:off x="5277679" y="4691914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Can 151"/>
            <p:cNvSpPr/>
            <p:nvPr/>
          </p:nvSpPr>
          <p:spPr>
            <a:xfrm>
              <a:off x="5277679" y="4650877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Can 152"/>
            <p:cNvSpPr/>
            <p:nvPr/>
          </p:nvSpPr>
          <p:spPr>
            <a:xfrm>
              <a:off x="5277679" y="4609840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Can 153"/>
            <p:cNvSpPr/>
            <p:nvPr/>
          </p:nvSpPr>
          <p:spPr>
            <a:xfrm>
              <a:off x="5277679" y="4568802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Can 154"/>
            <p:cNvSpPr/>
            <p:nvPr/>
          </p:nvSpPr>
          <p:spPr>
            <a:xfrm>
              <a:off x="5277572" y="4527765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Can 155"/>
            <p:cNvSpPr/>
            <p:nvPr/>
          </p:nvSpPr>
          <p:spPr>
            <a:xfrm>
              <a:off x="5212431" y="4474143"/>
              <a:ext cx="552839" cy="110878"/>
            </a:xfrm>
            <a:prstGeom prst="can">
              <a:avLst>
                <a:gd name="adj" fmla="val 50000"/>
              </a:avLst>
            </a:prstGeom>
            <a:solidFill>
              <a:schemeClr val="tx2"/>
            </a:solidFill>
            <a:ln w="9525">
              <a:solidFill>
                <a:schemeClr val="tx2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0322453" y="12129443"/>
            <a:ext cx="8215167" cy="3552676"/>
            <a:chOff x="20322453" y="12129443"/>
            <a:chExt cx="8215167" cy="3552676"/>
          </a:xfrm>
        </p:grpSpPr>
        <p:pic>
          <p:nvPicPr>
            <p:cNvPr id="9" name="Picture 8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2453" y="12129443"/>
              <a:ext cx="8215167" cy="324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2453" y="12694119"/>
              <a:ext cx="6953281" cy="2988000"/>
            </a:xfrm>
            <a:prstGeom prst="rect">
              <a:avLst/>
            </a:prstGeom>
          </p:spPr>
        </p:pic>
      </p:grpSp>
      <p:sp>
        <p:nvSpPr>
          <p:cNvPr id="19" name="Rectangle 18"/>
          <p:cNvSpPr/>
          <p:nvPr/>
        </p:nvSpPr>
        <p:spPr>
          <a:xfrm>
            <a:off x="8885236" y="12100718"/>
            <a:ext cx="6305414" cy="5430717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TextBox 174"/>
          <p:cNvSpPr txBox="1"/>
          <p:nvPr/>
        </p:nvSpPr>
        <p:spPr>
          <a:xfrm>
            <a:off x="19786065" y="15871223"/>
            <a:ext cx="9539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Assuming small modulation depths, quadrature DC bias on AM, and negligible phase noise and drifts in the setup: </a:t>
            </a:r>
            <a:endParaRPr lang="en-US" sz="2800" dirty="0" smtClean="0"/>
          </a:p>
        </p:txBody>
      </p:sp>
      <p:pic>
        <p:nvPicPr>
          <p:cNvPr id="30" name="Picture 2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453" y="17053720"/>
            <a:ext cx="7452011" cy="324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8986920" y="12893230"/>
            <a:ext cx="6250465" cy="15188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8994243" y="15223906"/>
            <a:ext cx="6101815" cy="1315985"/>
          </a:xfrm>
          <a:prstGeom prst="rect">
            <a:avLst/>
          </a:prstGeom>
        </p:spPr>
      </p:pic>
      <p:sp>
        <p:nvSpPr>
          <p:cNvPr id="165" name="CustomShape 18 2"/>
          <p:cNvSpPr/>
          <p:nvPr/>
        </p:nvSpPr>
        <p:spPr>
          <a:xfrm>
            <a:off x="10969905" y="12435001"/>
            <a:ext cx="2275843" cy="449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 smtClean="0">
                <a:solidFill>
                  <a:srgbClr val="000000"/>
                </a:solidFill>
                <a:latin typeface="Arial"/>
              </a:rPr>
              <a:t>Transmitted LO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6" name="CustomShape 18 2"/>
          <p:cNvSpPr/>
          <p:nvPr/>
        </p:nvSpPr>
        <p:spPr>
          <a:xfrm>
            <a:off x="11385247" y="14822869"/>
            <a:ext cx="2275843" cy="449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 smtClean="0">
                <a:solidFill>
                  <a:srgbClr val="000000"/>
                </a:solidFill>
                <a:latin typeface="Arial"/>
              </a:rPr>
              <a:t>Local LO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22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5174"/>
  <p:tag name="ORIGINALWIDTH" val="2863.9"/>
  <p:tag name="LATEXADDIN" val="\documentclass{article}&#10;\usepackage{amsmath}&#10;\pagestyle{empty}&#10;\begin{document}&#10;&#10;\begin{equation*}&#10;I(t) \propto \left(1 + \alpha V_{AM}(t) \right) \left( \cos \left[\Omega_{\Delta} t \right] - \beta V_{PM}(t) \sin \left[\Omega_{\Delta} t \right] \right) &#10;\end{equation*}&#10;&#10;\end{document}"/>
  <p:tag name="IGUANATEXSIZE" val="20"/>
  <p:tag name="IGUANATEXCURSOR" val="209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5174"/>
  <p:tag name="ORIGINALWIDTH" val="3157.19"/>
  <p:tag name="LATEXADDIN" val="\documentclass{article}&#10;\usepackage{amsmath}&#10;\pagestyle{empty}&#10;\begin{document}&#10;&#10;\begin{equation*}&#10;I(t) \propto \cos \left[\alpha V_{AM}(t) + \varphi(t) \right] \cos \left[\Omega_{\Delta}(t) t + \beta V_{PM}(t) + \theta(t) \right], &#10;\end{equation*}&#10;&#10;\end{document}"/>
  <p:tag name="IGUANATEXSIZE" val="20"/>
  <p:tag name="IGUANATEXCURSOR" val="232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57.689"/>
  <p:tag name="ORIGINALWIDTH" val="3159.441"/>
  <p:tag name="LATEXADDIN" val="\documentclass{article}&#10;\usepackage{amsmath}&#10;\pagestyle{empty}&#10;\begin{document}&#10;&#10;where&#10;\begin{itemize} &#10;\item $V_{AM/PM}(t)$ is the amplitude/phase modulation voltage, &#10;\item $\Omega_{\Delta}(t)$ is the detuning between LO and $Sig$,&#10;\item $\varphi(t)$ represents the DC bias on the AM, &#10;\item $\theta(t)$ captures the overall phase noise,&#10;\item $\alpha$ and $\beta$ are scaling constants. &#10;\end{itemize} %enumerate&#10;&#10;\end{document}"/>
  <p:tag name="IGUANATEXSIZE" val="20"/>
  <p:tag name="IGUANATEXCURSOR" val="194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2917</TotalTime>
  <Words>773</Words>
  <Application>Microsoft Office PowerPoint</Application>
  <PresentationFormat>Custom</PresentationFormat>
  <Paragraphs>84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Georgia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Sepehr Ahmadi</dc:creator>
  <cp:lastModifiedBy>Dino Solar Nikolic</cp:lastModifiedBy>
  <cp:revision>191</cp:revision>
  <cp:lastPrinted>2015-06-04T15:11:14Z</cp:lastPrinted>
  <dcterms:created xsi:type="dcterms:W3CDTF">2006-08-16T00:00:00Z</dcterms:created>
  <dcterms:modified xsi:type="dcterms:W3CDTF">2017-09-14T14:00:08Z</dcterms:modified>
</cp:coreProperties>
</file>

<file path=docProps/thumbnail.jpeg>
</file>